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77" r:id="rId5"/>
    <p:sldId id="257" r:id="rId6"/>
    <p:sldId id="269" r:id="rId7"/>
    <p:sldId id="258" r:id="rId8"/>
    <p:sldId id="275" r:id="rId9"/>
    <p:sldId id="274" r:id="rId10"/>
    <p:sldId id="259" r:id="rId11"/>
    <p:sldId id="260" r:id="rId12"/>
    <p:sldId id="272" r:id="rId13"/>
    <p:sldId id="261" r:id="rId14"/>
    <p:sldId id="270" r:id="rId15"/>
    <p:sldId id="271" r:id="rId16"/>
    <p:sldId id="263" r:id="rId17"/>
    <p:sldId id="278" r:id="rId18"/>
    <p:sldId id="276" r:id="rId19"/>
    <p:sldId id="266" r:id="rId20"/>
    <p:sldId id="273" r:id="rId21"/>
    <p:sldId id="262" r:id="rId22"/>
    <p:sldId id="264"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27" autoAdjust="0"/>
  </p:normalViewPr>
  <p:slideViewPr>
    <p:cSldViewPr>
      <p:cViewPr varScale="1">
        <p:scale>
          <a:sx n="40" d="100"/>
          <a:sy n="40" d="100"/>
        </p:scale>
        <p:origin x="-13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8E586-E4E3-4C2B-A9F8-B191A4594059}" type="datetimeFigureOut">
              <a:rPr lang="en-US" smtClean="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47521C-5769-4B62-8550-EC703EC5D80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8E586-E4E3-4C2B-A9F8-B191A4594059}" type="datetimeFigureOut">
              <a:rPr lang="en-US" smtClean="0"/>
              <a:pPr/>
              <a:t>11/29/2025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7521C-5769-4B62-8550-EC703EC5D8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1560" y="404664"/>
            <a:ext cx="5256584" cy="707886"/>
          </a:xfrm>
          <a:prstGeom prst="rect">
            <a:avLst/>
          </a:prstGeom>
          <a:noFill/>
        </p:spPr>
        <p:txBody>
          <a:bodyPr wrap="square" rtlCol="0">
            <a:spAutoFit/>
          </a:bodyPr>
          <a:lstStyle/>
          <a:p>
            <a:pPr algn="just"/>
            <a:r>
              <a:rPr lang="en-US" sz="4000" b="1" i="1" dirty="0" smtClean="0">
                <a:solidFill>
                  <a:srgbClr val="FF0000"/>
                </a:solidFill>
              </a:rPr>
              <a:t>ANTHROPOLOGY</a:t>
            </a:r>
            <a:endParaRPr lang="en-US" sz="4000" b="1" i="1" dirty="0">
              <a:solidFill>
                <a:srgbClr val="FF0000"/>
              </a:solidFill>
            </a:endParaRPr>
          </a:p>
        </p:txBody>
      </p:sp>
      <p:sp>
        <p:nvSpPr>
          <p:cNvPr id="9" name="TextBox 8"/>
          <p:cNvSpPr txBox="1"/>
          <p:nvPr/>
        </p:nvSpPr>
        <p:spPr>
          <a:xfrm rot="10800000" flipV="1">
            <a:off x="4195345" y="4261924"/>
            <a:ext cx="4136348" cy="1631216"/>
          </a:xfrm>
          <a:prstGeom prst="rect">
            <a:avLst/>
          </a:prstGeom>
          <a:noFill/>
        </p:spPr>
        <p:txBody>
          <a:bodyPr wrap="square" rtlCol="0">
            <a:spAutoFit/>
          </a:bodyPr>
          <a:lstStyle/>
          <a:p>
            <a:r>
              <a:rPr lang="en-US" sz="2000" b="1" i="1" dirty="0" err="1" smtClean="0"/>
              <a:t>Dr.Anjali</a:t>
            </a:r>
            <a:r>
              <a:rPr lang="en-US" sz="2000" b="1" i="1" dirty="0" smtClean="0"/>
              <a:t> Mohan </a:t>
            </a:r>
            <a:r>
              <a:rPr lang="en-US" sz="2000" b="1" i="1" dirty="0" err="1" smtClean="0"/>
              <a:t>Kodopi</a:t>
            </a:r>
            <a:endParaRPr lang="en-US" sz="2000" b="1" i="1" dirty="0" smtClean="0"/>
          </a:p>
          <a:p>
            <a:r>
              <a:rPr lang="en-US" sz="2000" b="1" i="1" dirty="0" smtClean="0"/>
              <a:t>Department of Anthropology</a:t>
            </a:r>
          </a:p>
          <a:p>
            <a:r>
              <a:rPr lang="en-US" sz="2000" b="1" i="1" dirty="0" err="1" smtClean="0"/>
              <a:t>Govt.Digvijay</a:t>
            </a:r>
            <a:r>
              <a:rPr lang="en-US" sz="2000" b="1" i="1" dirty="0" smtClean="0"/>
              <a:t> Autonomous P.G. College</a:t>
            </a:r>
          </a:p>
          <a:p>
            <a:r>
              <a:rPr lang="en-US" sz="2000" b="1" i="1" dirty="0" err="1" smtClean="0"/>
              <a:t>Rajnanjgaon</a:t>
            </a:r>
            <a:r>
              <a:rPr lang="en-US" sz="2000" b="1" i="1" dirty="0" smtClean="0"/>
              <a:t> C.G</a:t>
            </a:r>
            <a:endParaRPr lang="en-US" sz="2000" b="1" i="1" dirty="0"/>
          </a:p>
        </p:txBody>
      </p:sp>
      <p:pic>
        <p:nvPicPr>
          <p:cNvPr id="5" name="Picture 4" descr="ANTHRO-00.bmp"/>
          <p:cNvPicPr>
            <a:picLocks noChangeAspect="1"/>
          </p:cNvPicPr>
          <p:nvPr/>
        </p:nvPicPr>
        <p:blipFill>
          <a:blip r:embed="rId3" cstate="print"/>
          <a:stretch>
            <a:fillRect/>
          </a:stretch>
        </p:blipFill>
        <p:spPr>
          <a:xfrm>
            <a:off x="525072" y="980728"/>
            <a:ext cx="8007368" cy="3024336"/>
          </a:xfrm>
          <a:prstGeom prst="rect">
            <a:avLst/>
          </a:prstGeom>
        </p:spPr>
      </p:pic>
    </p:spTree>
  </p:cSld>
  <p:clrMapOvr>
    <a:masterClrMapping/>
  </p:clrMapOvr>
  <p:transition>
    <p:wedge/>
    <p:sndAc>
      <p:stSnd>
        <p:snd r:embed="rId2" name="arrow.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332656"/>
            <a:ext cx="8280920" cy="7171194"/>
          </a:xfrm>
          <a:prstGeom prst="rect">
            <a:avLst/>
          </a:prstGeom>
          <a:noFill/>
        </p:spPr>
        <p:txBody>
          <a:bodyPr wrap="square" rtlCol="0">
            <a:spAutoFit/>
          </a:bodyPr>
          <a:lstStyle/>
          <a:p>
            <a:r>
              <a:rPr lang="en-US" sz="2000" b="1" i="1" dirty="0" smtClean="0">
                <a:solidFill>
                  <a:srgbClr val="FF0000"/>
                </a:solidFill>
              </a:rPr>
              <a:t>Scientific Method Example  </a:t>
            </a:r>
          </a:p>
          <a:p>
            <a:r>
              <a:rPr lang="en-US" sz="2000" b="1" i="1" dirty="0" smtClean="0">
                <a:solidFill>
                  <a:srgbClr val="FF0000"/>
                </a:solidFill>
              </a:rPr>
              <a:t> </a:t>
            </a:r>
            <a:r>
              <a:rPr lang="en-US" sz="2000" b="1" i="1" dirty="0" smtClean="0"/>
              <a:t>State the research problem</a:t>
            </a:r>
          </a:p>
          <a:p>
            <a:r>
              <a:rPr lang="en-US" sz="2000" b="1" i="1" dirty="0" smtClean="0"/>
              <a:t>How  dose tissue mummify?</a:t>
            </a:r>
          </a:p>
          <a:p>
            <a:r>
              <a:rPr lang="en-US" sz="2000" b="1" i="1" dirty="0" smtClean="0"/>
              <a:t> Are Certain environments better at causing mummification?</a:t>
            </a:r>
          </a:p>
          <a:p>
            <a:r>
              <a:rPr lang="en-US" sz="2000" b="1" i="1" dirty="0" smtClean="0"/>
              <a:t>Develop a hypothesis.</a:t>
            </a:r>
          </a:p>
          <a:p>
            <a:r>
              <a:rPr lang="en-US" sz="2000" b="1" i="1" dirty="0" smtClean="0"/>
              <a:t>I think a wet environment is best for mummification.</a:t>
            </a:r>
          </a:p>
          <a:p>
            <a:r>
              <a:rPr lang="en-US" sz="2000" b="1" i="1" dirty="0" smtClean="0"/>
              <a:t>Test the hypothesis through data collection and analysis.</a:t>
            </a:r>
          </a:p>
          <a:p>
            <a:r>
              <a:rPr lang="en-US" sz="2000" b="1" i="1" dirty="0" smtClean="0"/>
              <a:t>Verify the hypothesis</a:t>
            </a:r>
          </a:p>
          <a:p>
            <a:endParaRPr lang="en-US" sz="2000" b="1" i="1" dirty="0" smtClean="0"/>
          </a:p>
          <a:p>
            <a:r>
              <a:rPr lang="en-US" sz="2000" b="1" i="1" dirty="0" smtClean="0">
                <a:solidFill>
                  <a:srgbClr val="FF0000"/>
                </a:solidFill>
              </a:rPr>
              <a:t>Anthropological Perspective</a:t>
            </a:r>
          </a:p>
          <a:p>
            <a:r>
              <a:rPr lang="en-US" sz="2000" b="1" i="1" dirty="0" smtClean="0"/>
              <a:t>A broad perspective that help us understand within the context of biological and behavioral continuity with other species.</a:t>
            </a:r>
          </a:p>
          <a:p>
            <a:endParaRPr lang="en-US" sz="2000" b="1" i="1" dirty="0" smtClean="0"/>
          </a:p>
          <a:p>
            <a:r>
              <a:rPr lang="en-US" sz="2000" b="1" i="1" dirty="0" smtClean="0">
                <a:solidFill>
                  <a:srgbClr val="FF0000"/>
                </a:solidFill>
              </a:rPr>
              <a:t>Why the Anthropological Perspective matters</a:t>
            </a:r>
          </a:p>
          <a:p>
            <a:r>
              <a:rPr lang="en-US" sz="2000" b="1" i="1" dirty="0" smtClean="0"/>
              <a:t>Anthropology offers a wider appreciation of the human experience in order to understand human beings and how our specie.</a:t>
            </a:r>
          </a:p>
          <a:p>
            <a:r>
              <a:rPr lang="en-US" sz="2000" b="1" i="1" dirty="0" smtClean="0">
                <a:solidFill>
                  <a:srgbClr val="FF0000"/>
                </a:solidFill>
              </a:rPr>
              <a:t>Genetics</a:t>
            </a:r>
          </a:p>
          <a:p>
            <a:r>
              <a:rPr lang="en-US" sz="2000" b="1" i="1" dirty="0" smtClean="0"/>
              <a:t>The study of gene structure and inheritance.</a:t>
            </a:r>
          </a:p>
          <a:p>
            <a:endParaRPr lang="en-US" sz="2000" b="1" i="1" dirty="0" smtClean="0"/>
          </a:p>
          <a:p>
            <a:endParaRPr lang="en-US" sz="2000" b="1" i="1" dirty="0" smtClean="0"/>
          </a:p>
          <a:p>
            <a:endParaRPr lang="en-US" sz="2000" b="1" i="1" dirty="0" smtClean="0"/>
          </a:p>
          <a:p>
            <a:endParaRPr lang="en-US" sz="2000" b="1" i="1" dirty="0" smtClean="0">
              <a:solidFill>
                <a:srgbClr val="FF0000"/>
              </a:solidFill>
            </a:endParaRPr>
          </a:p>
          <a:p>
            <a:endParaRPr lang="en-US" sz="2000" b="1" i="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352928" cy="7140416"/>
          </a:xfrm>
          <a:prstGeom prst="rect">
            <a:avLst/>
          </a:prstGeom>
          <a:noFill/>
        </p:spPr>
        <p:txBody>
          <a:bodyPr wrap="square" rtlCol="0">
            <a:spAutoFit/>
          </a:bodyPr>
          <a:lstStyle/>
          <a:p>
            <a:r>
              <a:rPr lang="en-US" sz="2000" b="1" i="1" dirty="0" smtClean="0">
                <a:solidFill>
                  <a:srgbClr val="FF0000"/>
                </a:solidFill>
              </a:rPr>
              <a:t>Human Variation</a:t>
            </a:r>
          </a:p>
          <a:p>
            <a:r>
              <a:rPr lang="en-US" sz="2000" b="1" i="1" dirty="0" smtClean="0"/>
              <a:t>The study of  adaptation to environment condition.</a:t>
            </a:r>
          </a:p>
          <a:p>
            <a:endParaRPr lang="en-US" sz="2000" b="1" i="1" dirty="0" smtClean="0"/>
          </a:p>
          <a:p>
            <a:r>
              <a:rPr lang="en-US" sz="2000" b="1" i="1" dirty="0" err="1" smtClean="0">
                <a:solidFill>
                  <a:srgbClr val="FF0000"/>
                </a:solidFill>
              </a:rPr>
              <a:t>Paleoanthropology</a:t>
            </a:r>
            <a:endParaRPr lang="en-US" sz="2000" b="1" i="1" dirty="0" smtClean="0">
              <a:solidFill>
                <a:srgbClr val="FF0000"/>
              </a:solidFill>
            </a:endParaRPr>
          </a:p>
          <a:p>
            <a:r>
              <a:rPr lang="en-US" sz="2000" b="1" i="1" dirty="0" smtClean="0"/>
              <a:t>The study of  human evolution.</a:t>
            </a:r>
          </a:p>
          <a:p>
            <a:endParaRPr lang="en-US" sz="2000" b="1" i="1" dirty="0" smtClean="0"/>
          </a:p>
          <a:p>
            <a:r>
              <a:rPr lang="en-US" sz="2000" b="1" i="1" dirty="0" err="1" smtClean="0">
                <a:solidFill>
                  <a:srgbClr val="FF0000"/>
                </a:solidFill>
              </a:rPr>
              <a:t>Primatology</a:t>
            </a:r>
            <a:endParaRPr lang="en-US" sz="2000" b="1" i="1" dirty="0" smtClean="0">
              <a:solidFill>
                <a:srgbClr val="FF0000"/>
              </a:solidFill>
            </a:endParaRPr>
          </a:p>
          <a:p>
            <a:r>
              <a:rPr lang="en-US" sz="2000" b="1" i="1" dirty="0" smtClean="0"/>
              <a:t> The study of non- human primates.</a:t>
            </a:r>
          </a:p>
          <a:p>
            <a:endParaRPr lang="en-US" sz="2000" b="1" i="1" dirty="0" smtClean="0"/>
          </a:p>
          <a:p>
            <a:r>
              <a:rPr lang="en-US" sz="2000" b="1" i="1" dirty="0" smtClean="0">
                <a:solidFill>
                  <a:srgbClr val="FF0000"/>
                </a:solidFill>
              </a:rPr>
              <a:t>Anthropometry</a:t>
            </a:r>
          </a:p>
          <a:p>
            <a:r>
              <a:rPr lang="en-US" sz="2000" b="1" i="1" dirty="0" smtClean="0"/>
              <a:t>The study of measurements of human body part.</a:t>
            </a:r>
          </a:p>
          <a:p>
            <a:endParaRPr lang="en-US" sz="2000" b="1" i="1" dirty="0" smtClean="0"/>
          </a:p>
          <a:p>
            <a:r>
              <a:rPr lang="en-US" sz="2000" b="1" i="1" dirty="0" err="1" smtClean="0">
                <a:solidFill>
                  <a:srgbClr val="FF0000"/>
                </a:solidFill>
              </a:rPr>
              <a:t>Osteology</a:t>
            </a:r>
            <a:endParaRPr lang="en-US" sz="2000" b="1" i="1" dirty="0" smtClean="0">
              <a:solidFill>
                <a:srgbClr val="FF0000"/>
              </a:solidFill>
            </a:endParaRPr>
          </a:p>
          <a:p>
            <a:r>
              <a:rPr lang="en-US" sz="2000" b="1" i="1" dirty="0" smtClean="0"/>
              <a:t>The study of the human skeleton.</a:t>
            </a:r>
          </a:p>
          <a:p>
            <a:endParaRPr lang="en-US" sz="2000" b="1" i="1" dirty="0" smtClean="0"/>
          </a:p>
          <a:p>
            <a:r>
              <a:rPr lang="en-US" sz="2000" b="1" i="1" dirty="0" err="1" smtClean="0">
                <a:solidFill>
                  <a:srgbClr val="FF0000"/>
                </a:solidFill>
              </a:rPr>
              <a:t>Paleopathology</a:t>
            </a:r>
            <a:endParaRPr lang="en-US" sz="2000" b="1" i="1" dirty="0" smtClean="0">
              <a:solidFill>
                <a:srgbClr val="FF0000"/>
              </a:solidFill>
            </a:endParaRPr>
          </a:p>
          <a:p>
            <a:r>
              <a:rPr lang="en-US" sz="2000" b="1" i="1" dirty="0" smtClean="0"/>
              <a:t>The study of disease and injury in  skeletal remain.</a:t>
            </a:r>
          </a:p>
          <a:p>
            <a:endParaRPr lang="en-US" sz="2000" b="1" i="1" dirty="0" smtClean="0"/>
          </a:p>
          <a:p>
            <a:r>
              <a:rPr lang="en-US" sz="2000" b="1" i="1" dirty="0" smtClean="0">
                <a:solidFill>
                  <a:srgbClr val="FF0000"/>
                </a:solidFill>
              </a:rPr>
              <a:t> Forensic Anthropology</a:t>
            </a:r>
          </a:p>
          <a:p>
            <a:r>
              <a:rPr lang="en-US" sz="2000" b="1" i="1" dirty="0" smtClean="0"/>
              <a:t>The  identification of skeletal remain with regard to the law.</a:t>
            </a:r>
          </a:p>
          <a:p>
            <a:endParaRPr lang="en-US" sz="2000" b="1" i="1" dirty="0" smtClean="0">
              <a:solidFill>
                <a:srgbClr val="FF0000"/>
              </a:solidFill>
            </a:endParaRPr>
          </a:p>
          <a:p>
            <a:endParaRPr lang="en-US" sz="2000" b="1" i="1" dirty="0" smtClean="0"/>
          </a:p>
          <a:p>
            <a:endParaRPr lang="en-US" b="1" i="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4474840" cy="1162050"/>
          </a:xfrm>
        </p:spPr>
        <p:txBody>
          <a:bodyPr>
            <a:normAutofit/>
          </a:bodyPr>
          <a:lstStyle/>
          <a:p>
            <a:r>
              <a:rPr lang="en-US" sz="3200" i="1" dirty="0" smtClean="0">
                <a:solidFill>
                  <a:srgbClr val="FF0000"/>
                </a:solidFill>
              </a:rPr>
              <a:t>Social - Anthropology</a:t>
            </a:r>
            <a:endParaRPr lang="en-US" sz="3200" i="1" dirty="0">
              <a:solidFill>
                <a:srgbClr val="FF0000"/>
              </a:solidFill>
            </a:endParaRPr>
          </a:p>
        </p:txBody>
      </p:sp>
      <p:pic>
        <p:nvPicPr>
          <p:cNvPr id="10" name="Content Placeholder 9" descr="017280df-42e0-402f-911d-9025b1cf18ea.jpg"/>
          <p:cNvPicPr>
            <a:picLocks noGrp="1" noChangeAspect="1"/>
          </p:cNvPicPr>
          <p:nvPr>
            <p:ph idx="1"/>
          </p:nvPr>
        </p:nvPicPr>
        <p:blipFill>
          <a:blip r:embed="rId2" cstate="print"/>
          <a:stretch>
            <a:fillRect/>
          </a:stretch>
        </p:blipFill>
        <p:spPr>
          <a:xfrm>
            <a:off x="3575050" y="1507689"/>
            <a:ext cx="5111750" cy="3383835"/>
          </a:xfrm>
        </p:spPr>
      </p:pic>
      <p:sp>
        <p:nvSpPr>
          <p:cNvPr id="9" name="Text Placeholder 8"/>
          <p:cNvSpPr>
            <a:spLocks noGrp="1"/>
          </p:cNvSpPr>
          <p:nvPr>
            <p:ph type="body" sz="half" idx="2"/>
          </p:nvPr>
        </p:nvSpPr>
        <p:spPr/>
        <p:txBody>
          <a:bodyPr/>
          <a:lstStyle/>
          <a:p>
            <a:endParaRPr lang="en-US"/>
          </a:p>
        </p:txBody>
      </p:sp>
      <p:pic>
        <p:nvPicPr>
          <p:cNvPr id="12" name="Picture 11" descr="9368c044-7fd3-4835-9154-be08225d9ffa.jpg"/>
          <p:cNvPicPr>
            <a:picLocks noChangeAspect="1"/>
          </p:cNvPicPr>
          <p:nvPr/>
        </p:nvPicPr>
        <p:blipFill>
          <a:blip r:embed="rId3" cstate="print"/>
          <a:stretch>
            <a:fillRect/>
          </a:stretch>
        </p:blipFill>
        <p:spPr>
          <a:xfrm>
            <a:off x="539552" y="1484784"/>
            <a:ext cx="2952328" cy="46085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79098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i="1" dirty="0" smtClean="0">
                <a:solidFill>
                  <a:srgbClr val="FF0000"/>
                </a:solidFill>
              </a:rPr>
              <a:t>Cultural Anthropology</a:t>
            </a:r>
          </a:p>
          <a:p>
            <a:r>
              <a:rPr lang="en-US" sz="2400" b="1" i="1" dirty="0" smtClean="0"/>
              <a:t>The study of all aspects of human behavior.</a:t>
            </a:r>
          </a:p>
          <a:p>
            <a:endParaRPr lang="hi-IN" sz="2400" b="1" i="1" dirty="0" smtClean="0"/>
          </a:p>
          <a:p>
            <a:r>
              <a:rPr lang="hi-IN" sz="2400" b="1" i="1" dirty="0" smtClean="0"/>
              <a:t>Study</a:t>
            </a:r>
            <a:r>
              <a:rPr lang="en-US" sz="2400" b="1" i="1" dirty="0" smtClean="0"/>
              <a:t> of the culture of group of society</a:t>
            </a:r>
          </a:p>
          <a:p>
            <a:r>
              <a:rPr lang="en-US" sz="2400" b="1" i="1" dirty="0" smtClean="0"/>
              <a:t>You have to live in that particular society</a:t>
            </a:r>
          </a:p>
          <a:p>
            <a:endParaRPr lang="en-US" sz="2400" b="1" i="1" dirty="0" smtClean="0"/>
          </a:p>
          <a:p>
            <a:r>
              <a:rPr lang="en-US" sz="2400" b="1" i="1" dirty="0" smtClean="0"/>
              <a:t>Study of patterns of human behavior, thought, and feeling</a:t>
            </a:r>
          </a:p>
          <a:p>
            <a:r>
              <a:rPr lang="en-US" sz="2400" b="1" i="1" dirty="0" smtClean="0"/>
              <a:t>Cultural is that complex whole which included knowledge</a:t>
            </a:r>
          </a:p>
          <a:p>
            <a:endParaRPr lang="en-US" sz="2400" b="1" i="1" dirty="0" smtClean="0"/>
          </a:p>
          <a:p>
            <a:r>
              <a:rPr lang="en-US" sz="2400" b="1" i="1" dirty="0" smtClean="0"/>
              <a:t>Belief .art, law .morals, custom, and any other capability is and habits acquired by man as a member of society.</a:t>
            </a:r>
          </a:p>
          <a:p>
            <a:endParaRPr lang="en-US" sz="2400" b="1" i="1" dirty="0" smtClean="0"/>
          </a:p>
          <a:p>
            <a:r>
              <a:rPr lang="en-US" sz="2400" b="1" i="1" dirty="0" smtClean="0"/>
              <a:t>Cultural anthropology is the study of human way of life in the broadest possible comparative perspective. Cultural  </a:t>
            </a:r>
          </a:p>
          <a:p>
            <a:endParaRPr lang="en-US" sz="2400" b="1" i="1" dirty="0" smtClean="0"/>
          </a:p>
          <a:p>
            <a:r>
              <a:rPr lang="en-US" sz="2400" b="1" i="1" dirty="0" smtClean="0"/>
              <a:t>anthropologists are interested in all type of societies, from hunting and gathering bands to modern industrial states.</a:t>
            </a:r>
          </a:p>
          <a:p>
            <a:endParaRPr lang="en-US" sz="2400" b="1" i="1" dirty="0" smtClean="0"/>
          </a:p>
          <a:p>
            <a:endParaRPr lang="en-US" sz="2400" b="1" i="1" dirty="0" smtClean="0"/>
          </a:p>
          <a:p>
            <a:endParaRPr lang="en-US" sz="2400" b="1" i="1" dirty="0" smtClean="0"/>
          </a:p>
          <a:p>
            <a:endParaRPr lang="en-US" sz="2800"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7e4770a-7af5-4290-8565-b42bd9ec0e97.jpg"/>
          <p:cNvPicPr>
            <a:picLocks noChangeAspect="1"/>
          </p:cNvPicPr>
          <p:nvPr/>
        </p:nvPicPr>
        <p:blipFill>
          <a:blip r:embed="rId2" cstate="print"/>
          <a:stretch>
            <a:fillRect/>
          </a:stretch>
        </p:blipFill>
        <p:spPr>
          <a:xfrm>
            <a:off x="395536" y="260648"/>
            <a:ext cx="4536504" cy="2736304"/>
          </a:xfrm>
          <a:prstGeom prst="rect">
            <a:avLst/>
          </a:prstGeom>
        </p:spPr>
      </p:pic>
      <p:sp>
        <p:nvSpPr>
          <p:cNvPr id="3" name="TextBox 2"/>
          <p:cNvSpPr txBox="1"/>
          <p:nvPr/>
        </p:nvSpPr>
        <p:spPr>
          <a:xfrm>
            <a:off x="5148064" y="260648"/>
            <a:ext cx="3744416" cy="3139321"/>
          </a:xfrm>
          <a:prstGeom prst="rect">
            <a:avLst/>
          </a:prstGeom>
          <a:noFill/>
        </p:spPr>
        <p:txBody>
          <a:bodyPr wrap="square" rtlCol="0">
            <a:spAutoFit/>
          </a:bodyPr>
          <a:lstStyle/>
          <a:p>
            <a:r>
              <a:rPr lang="en-US" sz="2000" b="1" dirty="0" smtClean="0"/>
              <a:t>The comparative study of the ways in which people live in different social and culture setting across the globe</a:t>
            </a:r>
          </a:p>
          <a:p>
            <a:r>
              <a:rPr lang="en-US" sz="2000" b="1" dirty="0" smtClean="0"/>
              <a:t>     Social anthropologists usually report their research  in the from of “ethnographies'” which are </a:t>
            </a:r>
            <a:r>
              <a:rPr lang="en-US" sz="2000" b="1" dirty="0" err="1" smtClean="0"/>
              <a:t>deltaied</a:t>
            </a:r>
            <a:r>
              <a:rPr lang="en-US" sz="2000" b="1" dirty="0" smtClean="0"/>
              <a:t> descriptions of the society in question</a:t>
            </a:r>
          </a:p>
          <a:p>
            <a:endParaRPr lang="en-US" dirty="0"/>
          </a:p>
        </p:txBody>
      </p:sp>
      <p:sp>
        <p:nvSpPr>
          <p:cNvPr id="5" name="TextBox 4"/>
          <p:cNvSpPr txBox="1"/>
          <p:nvPr/>
        </p:nvSpPr>
        <p:spPr>
          <a:xfrm>
            <a:off x="395536" y="3212976"/>
            <a:ext cx="8064896" cy="1015663"/>
          </a:xfrm>
          <a:prstGeom prst="rect">
            <a:avLst/>
          </a:prstGeom>
          <a:noFill/>
        </p:spPr>
        <p:txBody>
          <a:bodyPr wrap="square" rtlCol="0">
            <a:spAutoFit/>
          </a:bodyPr>
          <a:lstStyle/>
          <a:p>
            <a:r>
              <a:rPr lang="en-US" sz="2000" b="1" dirty="0" smtClean="0"/>
              <a:t>Social anthropology is the study of all people everywhere what they make what they do what the </a:t>
            </a:r>
            <a:r>
              <a:rPr lang="en-US" sz="2000" b="1" dirty="0" err="1" smtClean="0"/>
              <a:t>ythink</a:t>
            </a:r>
            <a:r>
              <a:rPr lang="en-US" sz="2000" b="1" dirty="0" smtClean="0"/>
              <a:t> and how they </a:t>
            </a:r>
            <a:r>
              <a:rPr lang="en-US" sz="2000" b="1" dirty="0" err="1" smtClean="0"/>
              <a:t>organise</a:t>
            </a:r>
            <a:r>
              <a:rPr lang="en-US" sz="2000" b="1" dirty="0" smtClean="0"/>
              <a:t> their social relationship and societies</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ed1f710-bed1-444b-a3c0-64e2291c5186.jpg"/>
          <p:cNvPicPr>
            <a:picLocks noChangeAspect="1"/>
          </p:cNvPicPr>
          <p:nvPr/>
        </p:nvPicPr>
        <p:blipFill>
          <a:blip r:embed="rId2" cstate="print"/>
          <a:stretch>
            <a:fillRect/>
          </a:stretch>
        </p:blipFill>
        <p:spPr>
          <a:xfrm>
            <a:off x="0" y="1340768"/>
            <a:ext cx="9144000" cy="4824601"/>
          </a:xfrm>
          <a:prstGeom prst="rect">
            <a:avLst/>
          </a:prstGeom>
        </p:spPr>
      </p:pic>
      <p:sp>
        <p:nvSpPr>
          <p:cNvPr id="3" name="TextBox 2"/>
          <p:cNvSpPr txBox="1"/>
          <p:nvPr/>
        </p:nvSpPr>
        <p:spPr>
          <a:xfrm>
            <a:off x="1475656" y="404664"/>
            <a:ext cx="6336704" cy="584775"/>
          </a:xfrm>
          <a:prstGeom prst="rect">
            <a:avLst/>
          </a:prstGeom>
          <a:noFill/>
        </p:spPr>
        <p:txBody>
          <a:bodyPr wrap="square" rtlCol="0">
            <a:spAutoFit/>
          </a:bodyPr>
          <a:lstStyle/>
          <a:p>
            <a:r>
              <a:rPr lang="en-US" sz="3200" b="1" i="1" dirty="0" smtClean="0">
                <a:solidFill>
                  <a:srgbClr val="FF0000"/>
                </a:solidFill>
              </a:rPr>
              <a:t>Archaeological Anthropology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352928" cy="4093428"/>
          </a:xfrm>
          <a:prstGeom prst="rect">
            <a:avLst/>
          </a:prstGeom>
          <a:noFill/>
        </p:spPr>
        <p:txBody>
          <a:bodyPr wrap="square" rtlCol="0">
            <a:spAutoFit/>
          </a:bodyPr>
          <a:lstStyle/>
          <a:p>
            <a:r>
              <a:rPr lang="en-US" sz="2400" b="1" i="1" dirty="0" smtClean="0">
                <a:solidFill>
                  <a:srgbClr val="FF0000"/>
                </a:solidFill>
              </a:rPr>
              <a:t>Archaeology Anthropology</a:t>
            </a:r>
          </a:p>
          <a:p>
            <a:r>
              <a:rPr lang="en-US" sz="2000" b="1" i="1" dirty="0" smtClean="0"/>
              <a:t>The study of earlier cultures and ways of life through scientific recovery, analysis and interpretation of material remain</a:t>
            </a:r>
            <a:r>
              <a:rPr lang="en-US" b="1" i="1" dirty="0" smtClean="0"/>
              <a:t>.</a:t>
            </a:r>
          </a:p>
          <a:p>
            <a:endParaRPr lang="en-US" b="1" i="1" dirty="0" smtClean="0"/>
          </a:p>
          <a:p>
            <a:r>
              <a:rPr lang="en-US" sz="2000" b="1" i="1" dirty="0" smtClean="0"/>
              <a:t>There are three main branches of study : </a:t>
            </a:r>
          </a:p>
          <a:p>
            <a:endParaRPr lang="en-US" sz="2000" b="1" i="1" dirty="0" smtClean="0"/>
          </a:p>
          <a:p>
            <a:r>
              <a:rPr lang="en-US" sz="2000" b="1" i="1" dirty="0" smtClean="0">
                <a:solidFill>
                  <a:srgbClr val="FF0000"/>
                </a:solidFill>
              </a:rPr>
              <a:t>Prehistoric  archaeology </a:t>
            </a:r>
            <a:r>
              <a:rPr lang="en-US" sz="2000" b="1" i="1" dirty="0" smtClean="0"/>
              <a:t>-Culture that do not have writing.</a:t>
            </a:r>
          </a:p>
          <a:p>
            <a:endParaRPr lang="en-US" sz="2000" b="1" i="1" dirty="0" smtClean="0"/>
          </a:p>
          <a:p>
            <a:r>
              <a:rPr lang="en-US" sz="2000" b="1" i="1" dirty="0" smtClean="0">
                <a:solidFill>
                  <a:srgbClr val="FF0000"/>
                </a:solidFill>
              </a:rPr>
              <a:t>Proto historic  archaeology- </a:t>
            </a:r>
            <a:r>
              <a:rPr lang="en-US" sz="2000" b="1" i="1" dirty="0" smtClean="0"/>
              <a:t>Culture that have incomplete record.</a:t>
            </a:r>
          </a:p>
          <a:p>
            <a:endParaRPr lang="en-US" sz="2000" b="1" i="1" dirty="0" smtClean="0"/>
          </a:p>
          <a:p>
            <a:r>
              <a:rPr lang="en-US" sz="2000" b="1" i="1" dirty="0" smtClean="0">
                <a:solidFill>
                  <a:srgbClr val="FF0000"/>
                </a:solidFill>
              </a:rPr>
              <a:t>Historic archaeology- </a:t>
            </a:r>
            <a:r>
              <a:rPr lang="en-US" sz="2000" b="1" i="1" dirty="0" smtClean="0"/>
              <a:t>Culture that have well developed historical records.</a:t>
            </a:r>
          </a:p>
          <a:p>
            <a:r>
              <a:rPr lang="en-US" sz="2000" b="1" i="1" dirty="0" smtClean="0"/>
              <a:t>As, such, these branches of archaeology value different types of data.</a:t>
            </a:r>
          </a:p>
          <a:p>
            <a:endParaRPr lang="en-US" b="1" i="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LEO.jpg"/>
          <p:cNvPicPr>
            <a:picLocks noChangeAspect="1"/>
          </p:cNvPicPr>
          <p:nvPr/>
        </p:nvPicPr>
        <p:blipFill>
          <a:blip r:embed="rId2" cstate="print"/>
          <a:stretch>
            <a:fillRect/>
          </a:stretch>
        </p:blipFill>
        <p:spPr>
          <a:xfrm>
            <a:off x="0" y="1040130"/>
            <a:ext cx="9144000" cy="47777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070cc1-9d54-4c70-b3fa-4a799de24cca.jpg"/>
          <p:cNvPicPr>
            <a:picLocks noChangeAspect="1"/>
          </p:cNvPicPr>
          <p:nvPr/>
        </p:nvPicPr>
        <p:blipFill>
          <a:blip r:embed="rId2" cstate="print"/>
          <a:stretch>
            <a:fillRect/>
          </a:stretch>
        </p:blipFill>
        <p:spPr>
          <a:xfrm>
            <a:off x="0" y="882408"/>
            <a:ext cx="9144000" cy="50931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i="1" dirty="0" smtClean="0">
                <a:solidFill>
                  <a:srgbClr val="FF0000"/>
                </a:solidFill>
              </a:rPr>
              <a:t>L</a:t>
            </a:r>
            <a:r>
              <a:rPr lang="en-US" b="1" i="1" dirty="0" smtClean="0">
                <a:solidFill>
                  <a:srgbClr val="FF0000"/>
                </a:solidFill>
              </a:rPr>
              <a:t>inguistic Anthropology</a:t>
            </a:r>
            <a:r>
              <a:rPr lang="en-US" sz="4000" b="1" i="1" dirty="0" smtClean="0">
                <a:solidFill>
                  <a:srgbClr val="FF0000"/>
                </a:solidFill>
              </a:rPr>
              <a:t/>
            </a:r>
            <a:br>
              <a:rPr lang="en-US" sz="4000" b="1" i="1" dirty="0" smtClean="0">
                <a:solidFill>
                  <a:srgbClr val="FF0000"/>
                </a:solidFill>
              </a:rPr>
            </a:br>
            <a:endParaRPr lang="en-US" dirty="0"/>
          </a:p>
        </p:txBody>
      </p:sp>
      <p:sp>
        <p:nvSpPr>
          <p:cNvPr id="3" name="Text Placeholder 2"/>
          <p:cNvSpPr>
            <a:spLocks noGrp="1"/>
          </p:cNvSpPr>
          <p:nvPr>
            <p:ph type="body" idx="1"/>
          </p:nvPr>
        </p:nvSpPr>
        <p:spPr/>
        <p:txBody>
          <a:bodyPr/>
          <a:lstStyle/>
          <a:p>
            <a:r>
              <a:rPr lang="en-US" dirty="0" smtClean="0">
                <a:solidFill>
                  <a:srgbClr val="FF0000"/>
                </a:solidFill>
              </a:rPr>
              <a:t>LANGUAGE</a:t>
            </a:r>
            <a:endParaRPr lang="en-US" dirty="0">
              <a:solidFill>
                <a:srgbClr val="FF0000"/>
              </a:solidFill>
            </a:endParaRPr>
          </a:p>
        </p:txBody>
      </p:sp>
      <p:sp>
        <p:nvSpPr>
          <p:cNvPr id="5" name="Text Placeholder 4"/>
          <p:cNvSpPr>
            <a:spLocks noGrp="1"/>
          </p:cNvSpPr>
          <p:nvPr>
            <p:ph type="body" sz="quarter" idx="3"/>
          </p:nvPr>
        </p:nvSpPr>
        <p:spPr/>
        <p:txBody>
          <a:bodyPr/>
          <a:lstStyle/>
          <a:p>
            <a:r>
              <a:rPr lang="en-US" dirty="0" smtClean="0"/>
              <a:t>CULTURE</a:t>
            </a:r>
            <a:endParaRPr lang="en-US" dirty="0"/>
          </a:p>
        </p:txBody>
      </p:sp>
      <p:pic>
        <p:nvPicPr>
          <p:cNvPr id="14" name="Content Placeholder 13" descr="6852e13b-2788-446b-9006-1a49466bb0d5.jpg"/>
          <p:cNvPicPr>
            <a:picLocks noGrp="1" noChangeAspect="1"/>
          </p:cNvPicPr>
          <p:nvPr>
            <p:ph sz="quarter" idx="4"/>
          </p:nvPr>
        </p:nvPicPr>
        <p:blipFill>
          <a:blip r:embed="rId2" cstate="print"/>
          <a:stretch>
            <a:fillRect/>
          </a:stretch>
        </p:blipFill>
        <p:spPr>
          <a:xfrm>
            <a:off x="4645025" y="3014705"/>
            <a:ext cx="4041775" cy="2271627"/>
          </a:xfrm>
        </p:spPr>
      </p:pic>
      <p:pic>
        <p:nvPicPr>
          <p:cNvPr id="13" name="Content Placeholder 12" descr="dde029ca-525c-4dcd-8505-064b0a395c3a.jpg"/>
          <p:cNvPicPr>
            <a:picLocks noGrp="1" noChangeAspect="1"/>
          </p:cNvPicPr>
          <p:nvPr>
            <p:ph sz="half" idx="2"/>
          </p:nvPr>
        </p:nvPicPr>
        <p:blipFill>
          <a:blip r:embed="rId3" cstate="print"/>
          <a:stretch>
            <a:fillRect/>
          </a:stretch>
        </p:blipFill>
        <p:spPr>
          <a:xfrm>
            <a:off x="457200" y="2786955"/>
            <a:ext cx="4040188" cy="272712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764704"/>
            <a:ext cx="7128791" cy="4031873"/>
          </a:xfrm>
          <a:prstGeom prst="rect">
            <a:avLst/>
          </a:prstGeom>
        </p:spPr>
        <p:txBody>
          <a:bodyPr wrap="square">
            <a:spAutoFit/>
          </a:bodyPr>
          <a:lstStyle/>
          <a:p>
            <a:r>
              <a:rPr lang="en-US" sz="3200" b="1" dirty="0" smtClean="0">
                <a:solidFill>
                  <a:srgbClr val="FF0000"/>
                </a:solidFill>
              </a:rPr>
              <a:t>What is Anthropology ?</a:t>
            </a:r>
            <a:r>
              <a:rPr lang="en-US" sz="3200" b="1" dirty="0" smtClean="0"/>
              <a:t> it is the study of human culture and evolutionary aspects of human biology</a:t>
            </a:r>
            <a:r>
              <a:rPr lang="en-US" sz="3200" dirty="0" smtClean="0"/>
              <a:t> </a:t>
            </a:r>
          </a:p>
          <a:p>
            <a:endParaRPr lang="en-US" sz="3200" dirty="0" smtClean="0"/>
          </a:p>
          <a:p>
            <a:r>
              <a:rPr lang="en-US" sz="3200" dirty="0" smtClean="0"/>
              <a:t>the study of human beings, especially of their origin, development, customs and beliefs</a:t>
            </a:r>
            <a:endParaRPr lang="en-US" sz="3200" b="1" dirty="0" smtClean="0"/>
          </a:p>
          <a:p>
            <a:endParaRPr lang="en-US" sz="3200" b="1" dirty="0">
              <a:solidFill>
                <a:srgbClr val="FF0000"/>
              </a:solidFill>
            </a:endParaRPr>
          </a:p>
        </p:txBody>
      </p:sp>
    </p:spTree>
  </p:cSld>
  <p:clrMapOvr>
    <a:masterClrMapping/>
  </p:clrMapOvr>
  <p:transition>
    <p:sndAc>
      <p:stSnd>
        <p:snd r:embed="rId2" name="applaus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894fa7e-5bba-429d-8655-773ed1c0473d.jpg"/>
          <p:cNvPicPr>
            <a:picLocks noChangeAspect="1"/>
          </p:cNvPicPr>
          <p:nvPr/>
        </p:nvPicPr>
        <p:blipFill>
          <a:blip r:embed="rId2" cstate="print"/>
          <a:stretch>
            <a:fillRect/>
          </a:stretch>
        </p:blipFill>
        <p:spPr>
          <a:xfrm>
            <a:off x="777526" y="404664"/>
            <a:ext cx="7588947" cy="604867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424936" cy="4185761"/>
          </a:xfrm>
          <a:prstGeom prst="rect">
            <a:avLst/>
          </a:prstGeom>
          <a:noFill/>
        </p:spPr>
        <p:txBody>
          <a:bodyPr wrap="square" rtlCol="0">
            <a:spAutoFit/>
          </a:bodyPr>
          <a:lstStyle/>
          <a:p>
            <a:r>
              <a:rPr lang="en-US" sz="2800" b="1" i="1" dirty="0" smtClean="0">
                <a:solidFill>
                  <a:srgbClr val="FF0000"/>
                </a:solidFill>
              </a:rPr>
              <a:t>L</a:t>
            </a:r>
            <a:r>
              <a:rPr lang="en-US" sz="2400" b="1" i="1" dirty="0" smtClean="0">
                <a:solidFill>
                  <a:srgbClr val="FF0000"/>
                </a:solidFill>
              </a:rPr>
              <a:t>inguistic Anthropology</a:t>
            </a:r>
            <a:endParaRPr lang="en-US" sz="2000" b="1" i="1" dirty="0" smtClean="0">
              <a:solidFill>
                <a:srgbClr val="FF0000"/>
              </a:solidFill>
            </a:endParaRPr>
          </a:p>
          <a:p>
            <a:r>
              <a:rPr lang="en-US" sz="2000" b="1" i="1" dirty="0" smtClean="0"/>
              <a:t>The study of human speech and language .Linguistic anthropology is a branch of anthropology that studies the role of language in the social lives of individual and communities . Linguistic anthropology explores  how language shapes </a:t>
            </a:r>
          </a:p>
          <a:p>
            <a:r>
              <a:rPr lang="en-US" sz="2000" b="1" i="1" dirty="0" smtClean="0"/>
              <a:t>Communication. Language plays a huge role in social identity, group membership and  establishing cultural beliefs and ideologies.</a:t>
            </a:r>
          </a:p>
          <a:p>
            <a:endParaRPr lang="en-US" sz="2000" b="1" i="1" dirty="0" smtClean="0"/>
          </a:p>
          <a:p>
            <a:r>
              <a:rPr lang="en-IN" sz="2000" b="1" i="1" dirty="0" smtClean="0"/>
              <a:t>Linguistic anthropology is the interdisciplinary study of how  language influences social life. it is a branch  of anthropology that originated from the endeavour  to document endangered languages and has grown over the past century to encompass most aspects of language structure and use.</a:t>
            </a:r>
            <a:endParaRPr lang="en-US" sz="2000" b="1" i="1"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dcbe9e1-2708-4b3e-9a5a-644110decd3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0279" y="2967335"/>
            <a:ext cx="3203441" cy="923330"/>
          </a:xfrm>
          <a:prstGeom prst="rect">
            <a:avLst/>
          </a:prstGeom>
          <a:noFill/>
        </p:spPr>
        <p:txBody>
          <a:bodyPr wrap="none" lIns="91440" tIns="45720" rIns="91440" bIns="45720">
            <a:spAutoFit/>
          </a:bodyPr>
          <a:lstStyle/>
          <a:p>
            <a:pPr algn="ctr"/>
            <a:r>
              <a:rPr lang="hi-IN"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Thank-You</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692696"/>
            <a:ext cx="7272808" cy="523220"/>
          </a:xfrm>
          <a:prstGeom prst="rect">
            <a:avLst/>
          </a:prstGeom>
          <a:noFill/>
        </p:spPr>
        <p:txBody>
          <a:bodyPr wrap="square" rtlCol="0">
            <a:spAutoFit/>
          </a:bodyPr>
          <a:lstStyle/>
          <a:p>
            <a:r>
              <a:rPr lang="hi-IN" sz="2800" b="1" dirty="0" smtClean="0">
                <a:solidFill>
                  <a:srgbClr val="FF0000"/>
                </a:solidFill>
              </a:rPr>
              <a:t>Anthropology</a:t>
            </a:r>
            <a:r>
              <a:rPr lang="en-US" sz="2800" b="1" dirty="0" smtClean="0">
                <a:solidFill>
                  <a:srgbClr val="FF0000"/>
                </a:solidFill>
              </a:rPr>
              <a:t> Meaning</a:t>
            </a:r>
            <a:endParaRPr lang="en-US" sz="2800" b="1" dirty="0">
              <a:solidFill>
                <a:srgbClr val="FF0000"/>
              </a:solidFill>
            </a:endParaRPr>
          </a:p>
        </p:txBody>
      </p:sp>
      <p:sp>
        <p:nvSpPr>
          <p:cNvPr id="4" name="TextBox 3"/>
          <p:cNvSpPr txBox="1"/>
          <p:nvPr/>
        </p:nvSpPr>
        <p:spPr>
          <a:xfrm>
            <a:off x="1259632" y="1340768"/>
            <a:ext cx="7128792" cy="3046988"/>
          </a:xfrm>
          <a:prstGeom prst="rect">
            <a:avLst/>
          </a:prstGeom>
          <a:noFill/>
        </p:spPr>
        <p:txBody>
          <a:bodyPr wrap="square" rtlCol="0">
            <a:spAutoFit/>
          </a:bodyPr>
          <a:lstStyle/>
          <a:p>
            <a:r>
              <a:rPr lang="en-US" sz="3200" b="1" i="1" dirty="0" smtClean="0"/>
              <a:t>Word Anthropology is deriver from Greek language</a:t>
            </a:r>
          </a:p>
          <a:p>
            <a:r>
              <a:rPr lang="en-US" sz="3200" b="1" i="1" dirty="0" err="1" smtClean="0"/>
              <a:t>Anthropos</a:t>
            </a:r>
            <a:r>
              <a:rPr lang="en-US" sz="3200" b="1" i="1" dirty="0" smtClean="0"/>
              <a:t> and Logos</a:t>
            </a:r>
          </a:p>
          <a:p>
            <a:r>
              <a:rPr lang="en-US" sz="3200" b="1" i="1" dirty="0" err="1" smtClean="0"/>
              <a:t>Anthropos</a:t>
            </a:r>
            <a:r>
              <a:rPr lang="en-US" sz="3200" b="1" i="1" dirty="0" smtClean="0"/>
              <a:t> means Human </a:t>
            </a:r>
          </a:p>
          <a:p>
            <a:r>
              <a:rPr lang="en-US" sz="3200" b="1" i="1" dirty="0" smtClean="0"/>
              <a:t>Logos means study</a:t>
            </a:r>
          </a:p>
          <a:p>
            <a:r>
              <a:rPr lang="en-US" sz="3200" b="1" i="1" dirty="0" smtClean="0"/>
              <a:t>Study o Human</a:t>
            </a:r>
            <a:endParaRPr lang="en-US" sz="3200" b="1" i="1"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052736"/>
            <a:ext cx="7056784" cy="3354765"/>
          </a:xfrm>
          <a:prstGeom prst="rect">
            <a:avLst/>
          </a:prstGeom>
          <a:noFill/>
        </p:spPr>
        <p:txBody>
          <a:bodyPr wrap="square" rtlCol="0">
            <a:spAutoFit/>
          </a:bodyPr>
          <a:lstStyle/>
          <a:p>
            <a:r>
              <a:rPr lang="en-US" sz="2800" b="1" i="1" dirty="0" smtClean="0">
                <a:solidFill>
                  <a:srgbClr val="FF0000"/>
                </a:solidFill>
              </a:rPr>
              <a:t>DEFINITION OF ANTHROPOLOGY </a:t>
            </a:r>
          </a:p>
          <a:p>
            <a:endParaRPr lang="en-US" sz="2800" b="1" i="1" dirty="0" smtClean="0">
              <a:solidFill>
                <a:srgbClr val="FF0000"/>
              </a:solidFill>
            </a:endParaRPr>
          </a:p>
          <a:p>
            <a:r>
              <a:rPr lang="en-US" sz="2400" b="1" dirty="0" smtClean="0"/>
              <a:t>Anthropology is the study of the origin and development of human societies and cultures. Culture is the learned behavior of people, including their languages, belief systems, social structures, institutions, and material goods</a:t>
            </a:r>
            <a:r>
              <a:rPr lang="en-US" dirty="0" smtClean="0"/>
              <a:t>.</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124744"/>
            <a:ext cx="8280920" cy="707886"/>
          </a:xfrm>
          <a:prstGeom prst="rect">
            <a:avLst/>
          </a:prstGeom>
          <a:noFill/>
        </p:spPr>
        <p:txBody>
          <a:bodyPr wrap="square" rtlCol="0">
            <a:spAutoFit/>
          </a:bodyPr>
          <a:lstStyle/>
          <a:p>
            <a:r>
              <a:rPr lang="en-US" sz="4000" b="1" i="1" dirty="0" smtClean="0">
                <a:solidFill>
                  <a:srgbClr val="FF0000"/>
                </a:solidFill>
              </a:rPr>
              <a:t>       Major Branches</a:t>
            </a:r>
            <a:r>
              <a:rPr lang="hi-IN" sz="4000" b="1" i="1" dirty="0" smtClean="0">
                <a:solidFill>
                  <a:srgbClr val="FF0000"/>
                </a:solidFill>
              </a:rPr>
              <a:t> </a:t>
            </a:r>
            <a:r>
              <a:rPr lang="en-US" sz="4000" b="1" i="1" dirty="0" smtClean="0">
                <a:solidFill>
                  <a:srgbClr val="FF0000"/>
                </a:solidFill>
              </a:rPr>
              <a:t>of Anthropology</a:t>
            </a:r>
            <a:endParaRPr lang="en-US" sz="4000" b="1" i="1" dirty="0">
              <a:solidFill>
                <a:srgbClr val="FF0000"/>
              </a:solidFill>
            </a:endParaRPr>
          </a:p>
        </p:txBody>
      </p:sp>
      <p:sp>
        <p:nvSpPr>
          <p:cNvPr id="9" name="TextBox 8"/>
          <p:cNvSpPr txBox="1"/>
          <p:nvPr/>
        </p:nvSpPr>
        <p:spPr>
          <a:xfrm>
            <a:off x="1259632" y="3140968"/>
            <a:ext cx="7344816" cy="2062103"/>
          </a:xfrm>
          <a:prstGeom prst="rect">
            <a:avLst/>
          </a:prstGeom>
          <a:noFill/>
        </p:spPr>
        <p:txBody>
          <a:bodyPr wrap="square" rtlCol="0">
            <a:spAutoFit/>
          </a:bodyPr>
          <a:lstStyle/>
          <a:p>
            <a:r>
              <a:rPr lang="en-US" sz="3200" b="1" dirty="0" smtClean="0"/>
              <a:t>1- Biological /Physical Anthropology</a:t>
            </a:r>
          </a:p>
          <a:p>
            <a:r>
              <a:rPr lang="en-US" sz="3200" b="1" dirty="0" smtClean="0"/>
              <a:t>2- Social Cultural- Anthropology</a:t>
            </a:r>
          </a:p>
          <a:p>
            <a:r>
              <a:rPr lang="en-US" sz="3200" b="1" dirty="0" smtClean="0"/>
              <a:t>3-Archaeological Anthropology</a:t>
            </a:r>
          </a:p>
          <a:p>
            <a:r>
              <a:rPr lang="en-US" sz="3200" b="1" dirty="0" smtClean="0"/>
              <a:t>4-Linguistic  Anthropology</a:t>
            </a: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764704"/>
            <a:ext cx="6120680" cy="584775"/>
          </a:xfrm>
          <a:prstGeom prst="rect">
            <a:avLst/>
          </a:prstGeom>
          <a:noFill/>
        </p:spPr>
        <p:txBody>
          <a:bodyPr wrap="square" rtlCol="0">
            <a:spAutoFit/>
          </a:bodyPr>
          <a:lstStyle/>
          <a:p>
            <a:r>
              <a:rPr lang="en-US" sz="2800" b="1" dirty="0" smtClean="0">
                <a:solidFill>
                  <a:srgbClr val="FF0000"/>
                </a:solidFill>
              </a:rPr>
              <a:t>                    </a:t>
            </a:r>
            <a:r>
              <a:rPr lang="en-US" sz="3200" b="1" dirty="0" smtClean="0">
                <a:solidFill>
                  <a:srgbClr val="FF0000"/>
                </a:solidFill>
              </a:rPr>
              <a:t>AREA OF STUDY</a:t>
            </a:r>
            <a:endParaRPr lang="en-US" sz="3200" b="1" i="1" dirty="0">
              <a:solidFill>
                <a:srgbClr val="FF0000"/>
              </a:solidFill>
            </a:endParaRPr>
          </a:p>
        </p:txBody>
      </p:sp>
      <p:cxnSp>
        <p:nvCxnSpPr>
          <p:cNvPr id="4" name="Straight Connector 3"/>
          <p:cNvCxnSpPr/>
          <p:nvPr/>
        </p:nvCxnSpPr>
        <p:spPr>
          <a:xfrm>
            <a:off x="4427984" y="1196752"/>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5" name="Down Arrow 4"/>
          <p:cNvSpPr/>
          <p:nvPr/>
        </p:nvSpPr>
        <p:spPr>
          <a:xfrm>
            <a:off x="4355976" y="1268760"/>
            <a:ext cx="21602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9512" y="2420888"/>
            <a:ext cx="20162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BIOLOGICAL</a:t>
            </a:r>
          </a:p>
          <a:p>
            <a:pPr algn="ctr"/>
            <a:r>
              <a:rPr lang="en-US" dirty="0" smtClean="0"/>
              <a:t>ANTHROPOLOGY</a:t>
            </a:r>
            <a:endParaRPr lang="en-US" dirty="0"/>
          </a:p>
        </p:txBody>
      </p:sp>
      <p:sp>
        <p:nvSpPr>
          <p:cNvPr id="7" name="Rectangle 6"/>
          <p:cNvSpPr/>
          <p:nvPr/>
        </p:nvSpPr>
        <p:spPr>
          <a:xfrm>
            <a:off x="2411760" y="2420888"/>
            <a:ext cx="17281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CULTURAL</a:t>
            </a:r>
          </a:p>
          <a:p>
            <a:pPr algn="ctr"/>
            <a:r>
              <a:rPr lang="en-US" dirty="0" smtClean="0"/>
              <a:t>ANTHROPOLOGY</a:t>
            </a:r>
            <a:endParaRPr lang="en-US" dirty="0"/>
          </a:p>
        </p:txBody>
      </p:sp>
      <p:sp>
        <p:nvSpPr>
          <p:cNvPr id="8" name="Rectangle 7"/>
          <p:cNvSpPr/>
          <p:nvPr/>
        </p:nvSpPr>
        <p:spPr>
          <a:xfrm>
            <a:off x="4499992" y="2348880"/>
            <a:ext cx="180020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ARCHAEOLOGY</a:t>
            </a:r>
            <a:endParaRPr lang="en-US" dirty="0"/>
          </a:p>
        </p:txBody>
      </p:sp>
      <p:sp>
        <p:nvSpPr>
          <p:cNvPr id="9" name="Rectangle 8"/>
          <p:cNvSpPr/>
          <p:nvPr/>
        </p:nvSpPr>
        <p:spPr>
          <a:xfrm>
            <a:off x="6660232" y="2276872"/>
            <a:ext cx="22322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LINGUISTIC</a:t>
            </a:r>
          </a:p>
          <a:p>
            <a:pPr algn="ctr"/>
            <a:r>
              <a:rPr lang="en-US" dirty="0" smtClean="0"/>
              <a:t>ANTHROPOLOGY</a:t>
            </a:r>
            <a:endParaRPr lang="en-US" dirty="0"/>
          </a:p>
        </p:txBody>
      </p:sp>
      <p:sp>
        <p:nvSpPr>
          <p:cNvPr id="12" name="Rounded Rectangle 11"/>
          <p:cNvSpPr/>
          <p:nvPr/>
        </p:nvSpPr>
        <p:spPr>
          <a:xfrm>
            <a:off x="2627784" y="5301208"/>
            <a:ext cx="38164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APPLIED</a:t>
            </a:r>
          </a:p>
          <a:p>
            <a:pPr algn="ctr"/>
            <a:r>
              <a:rPr lang="en-US" sz="2400" dirty="0" smtClean="0"/>
              <a:t>ANTHROPOLOGY</a:t>
            </a:r>
            <a:endParaRPr lang="en-US" sz="2400" dirty="0"/>
          </a:p>
        </p:txBody>
      </p:sp>
      <p:sp>
        <p:nvSpPr>
          <p:cNvPr id="16" name="Curved Right Arrow 15"/>
          <p:cNvSpPr/>
          <p:nvPr/>
        </p:nvSpPr>
        <p:spPr>
          <a:xfrm>
            <a:off x="971600" y="342900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a:off x="7812360" y="328498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Notched Right Arrow 18"/>
          <p:cNvSpPr/>
          <p:nvPr/>
        </p:nvSpPr>
        <p:spPr>
          <a:xfrm>
            <a:off x="1979712" y="422108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otched Right Arrow 19"/>
          <p:cNvSpPr/>
          <p:nvPr/>
        </p:nvSpPr>
        <p:spPr>
          <a:xfrm rot="10800000">
            <a:off x="6156176" y="4221088"/>
            <a:ext cx="978408" cy="4126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rot="10800000">
            <a:off x="3851920" y="3933056"/>
            <a:ext cx="1234098" cy="1011321"/>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3131840" y="558924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20688"/>
            <a:ext cx="6048672" cy="584775"/>
          </a:xfrm>
          <a:prstGeom prst="rect">
            <a:avLst/>
          </a:prstGeom>
          <a:noFill/>
        </p:spPr>
        <p:txBody>
          <a:bodyPr wrap="square" rtlCol="0">
            <a:spAutoFit/>
          </a:bodyPr>
          <a:lstStyle/>
          <a:p>
            <a:r>
              <a:rPr lang="en-US" sz="3200" b="1" i="1" dirty="0" smtClean="0"/>
              <a:t>Biological/Physical Anthropology</a:t>
            </a:r>
            <a:endParaRPr lang="en-US" sz="3200" b="1" i="1" dirty="0"/>
          </a:p>
        </p:txBody>
      </p:sp>
      <p:sp>
        <p:nvSpPr>
          <p:cNvPr id="3" name="TextBox 2"/>
          <p:cNvSpPr txBox="1"/>
          <p:nvPr/>
        </p:nvSpPr>
        <p:spPr>
          <a:xfrm>
            <a:off x="755576" y="1340768"/>
            <a:ext cx="7776864" cy="5940088"/>
          </a:xfrm>
          <a:prstGeom prst="rect">
            <a:avLst/>
          </a:prstGeom>
          <a:noFill/>
        </p:spPr>
        <p:txBody>
          <a:bodyPr wrap="square" rtlCol="0">
            <a:spAutoFit/>
          </a:bodyPr>
          <a:lstStyle/>
          <a:p>
            <a:r>
              <a:rPr lang="en-US" sz="2400" b="1" dirty="0" smtClean="0"/>
              <a:t>The study of human biology within the Framework of evolution</a:t>
            </a:r>
          </a:p>
          <a:p>
            <a:r>
              <a:rPr lang="en-US" sz="2000" b="1" i="1" dirty="0" smtClean="0"/>
              <a:t>Example of Physical Anthropology research:</a:t>
            </a:r>
          </a:p>
          <a:p>
            <a:r>
              <a:rPr lang="en-US" sz="2000" b="1" i="1" dirty="0" smtClean="0">
                <a:solidFill>
                  <a:srgbClr val="FF0000"/>
                </a:solidFill>
              </a:rPr>
              <a:t>Science</a:t>
            </a:r>
          </a:p>
          <a:p>
            <a:r>
              <a:rPr lang="en-US" sz="2000" b="1" dirty="0" smtClean="0"/>
              <a:t> A body of knowledge gained through observation and experimentation.</a:t>
            </a:r>
          </a:p>
          <a:p>
            <a:r>
              <a:rPr lang="en-US" sz="2000" b="1" i="1" dirty="0" smtClean="0">
                <a:solidFill>
                  <a:srgbClr val="FF0000"/>
                </a:solidFill>
              </a:rPr>
              <a:t>Scientific Method</a:t>
            </a:r>
          </a:p>
          <a:p>
            <a:r>
              <a:rPr lang="en-US" sz="2000" b="1" dirty="0" smtClean="0"/>
              <a:t>-Science is a process of explaining natural phenomena by means of observation.</a:t>
            </a:r>
          </a:p>
          <a:p>
            <a:r>
              <a:rPr lang="en-US" sz="2000" b="1" dirty="0" smtClean="0"/>
              <a:t>-Data is collected that can be studied and analyzed quantitatively.</a:t>
            </a:r>
          </a:p>
          <a:p>
            <a:r>
              <a:rPr lang="en-US" sz="2000" b="1" i="1" dirty="0" smtClean="0">
                <a:solidFill>
                  <a:srgbClr val="FF0000"/>
                </a:solidFill>
              </a:rPr>
              <a:t>Scientific Method-Proces</a:t>
            </a:r>
            <a:r>
              <a:rPr lang="en-US" sz="2000" b="1" dirty="0" smtClean="0">
                <a:solidFill>
                  <a:srgbClr val="FF0000"/>
                </a:solidFill>
              </a:rPr>
              <a:t>s</a:t>
            </a:r>
          </a:p>
          <a:p>
            <a:r>
              <a:rPr lang="en-US" sz="2000" b="1" dirty="0" smtClean="0"/>
              <a:t>-Sate the research problem</a:t>
            </a:r>
          </a:p>
          <a:p>
            <a:r>
              <a:rPr lang="en-US" sz="2000" b="1" dirty="0" smtClean="0"/>
              <a:t>- Develop a hypothesis (a provisional explanation)</a:t>
            </a:r>
          </a:p>
          <a:p>
            <a:r>
              <a:rPr lang="en-US" sz="2000" b="1" dirty="0" smtClean="0"/>
              <a:t>-Test the hypothesis through data collection and analysis.</a:t>
            </a:r>
          </a:p>
          <a:p>
            <a:r>
              <a:rPr lang="en-US" sz="2000" b="1" dirty="0" smtClean="0"/>
              <a:t>-If the hypothesis is verified, it may support a theory.</a:t>
            </a:r>
          </a:p>
          <a:p>
            <a:endParaRPr lang="en-US" dirty="0"/>
          </a:p>
          <a:p>
            <a:endParaRPr lang="en-US" dirty="0" smtClean="0"/>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O-1.jpg"/>
          <p:cNvPicPr>
            <a:picLocks noChangeAspect="1"/>
          </p:cNvPicPr>
          <p:nvPr/>
        </p:nvPicPr>
        <p:blipFill>
          <a:blip r:embed="rId2" cstate="print"/>
          <a:stretch>
            <a:fillRect/>
          </a:stretch>
        </p:blipFill>
        <p:spPr>
          <a:xfrm>
            <a:off x="1043608" y="1161420"/>
            <a:ext cx="7560840" cy="37367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edfaf2f-17b3-4643-964c-4c1f30c35bf4.jpg"/>
          <p:cNvPicPr>
            <a:picLocks noChangeAspect="1"/>
          </p:cNvPicPr>
          <p:nvPr/>
        </p:nvPicPr>
        <p:blipFill>
          <a:blip r:embed="rId2" cstate="print"/>
          <a:stretch>
            <a:fillRect/>
          </a:stretch>
        </p:blipFill>
        <p:spPr>
          <a:xfrm>
            <a:off x="442657" y="0"/>
            <a:ext cx="825868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738</Words>
  <Application>Microsoft Office PowerPoint</Application>
  <PresentationFormat>On-screen Show (4:3)</PresentationFormat>
  <Paragraphs>128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Social - Anthropology</vt:lpstr>
      <vt:lpstr>Slide 13</vt:lpstr>
      <vt:lpstr>Slide 14</vt:lpstr>
      <vt:lpstr>Slide 15</vt:lpstr>
      <vt:lpstr>Slide 16</vt:lpstr>
      <vt:lpstr>Slide 17</vt:lpstr>
      <vt:lpstr>Slide 18</vt:lpstr>
      <vt:lpstr>Linguistic Anthropology </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Akodopi</dc:creator>
  <cp:lastModifiedBy>Akodopi</cp:lastModifiedBy>
  <cp:revision>64</cp:revision>
  <dcterms:created xsi:type="dcterms:W3CDTF">2025-09-27T15:05:45Z</dcterms:created>
  <dcterms:modified xsi:type="dcterms:W3CDTF">2025-11-29T08:24:13Z</dcterms:modified>
</cp:coreProperties>
</file>